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3" r:id="rId9"/>
    <p:sldId id="266" r:id="rId10"/>
    <p:sldId id="264" r:id="rId11"/>
    <p:sldId id="272" r:id="rId12"/>
    <p:sldId id="265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3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91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1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1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0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9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A2AD-26E3-344F-9213-A4A60C69882B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2600-93A4-5B4C-9221-56AF775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404" y="3255872"/>
            <a:ext cx="8082144" cy="1470025"/>
          </a:xfrm>
        </p:spPr>
        <p:txBody>
          <a:bodyPr/>
          <a:lstStyle/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570" y="4973923"/>
            <a:ext cx="6655883" cy="1752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Ola </a:t>
            </a:r>
            <a:r>
              <a:rPr lang="en-US" sz="2000" dirty="0" err="1">
                <a:latin typeface="Times New Roman"/>
                <a:cs typeface="Times New Roman"/>
              </a:rPr>
              <a:t>Honningdal</a:t>
            </a:r>
            <a:r>
              <a:rPr lang="en-US" sz="2000" dirty="0">
                <a:latin typeface="Times New Roman"/>
                <a:cs typeface="Times New Roman"/>
              </a:rPr>
              <a:t> Grytten</a:t>
            </a:r>
          </a:p>
          <a:p>
            <a:r>
              <a:rPr lang="en-US" sz="2000" dirty="0">
                <a:latin typeface="Times New Roman"/>
                <a:cs typeface="Times New Roman"/>
              </a:rPr>
              <a:t>Professor </a:t>
            </a:r>
            <a:r>
              <a:rPr lang="en-US" sz="2000" dirty="0" err="1">
                <a:latin typeface="Times New Roman"/>
                <a:cs typeface="Times New Roman"/>
              </a:rPr>
              <a:t>Dr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Oecon</a:t>
            </a:r>
            <a:r>
              <a:rPr lang="en-US" sz="2000" dirty="0">
                <a:latin typeface="Times New Roman"/>
                <a:cs typeface="Times New Roman"/>
              </a:rPr>
              <a:t> NHH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" y="201197"/>
            <a:ext cx="9158728" cy="621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0947" y="1919113"/>
            <a:ext cx="222173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Brexit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3597" y="6376053"/>
            <a:ext cx="53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Ola </a:t>
            </a:r>
            <a:r>
              <a:rPr lang="en-US" dirty="0" err="1">
                <a:latin typeface="Times New Roman"/>
                <a:cs typeface="Times New Roman"/>
              </a:rPr>
              <a:t>Honningdal</a:t>
            </a:r>
            <a:r>
              <a:rPr lang="en-US" dirty="0">
                <a:latin typeface="Times New Roman"/>
                <a:cs typeface="Times New Roman"/>
              </a:rPr>
              <a:t> Grytten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Professor </a:t>
            </a:r>
            <a:r>
              <a:rPr lang="en-US" dirty="0" err="1">
                <a:latin typeface="Times New Roman"/>
                <a:cs typeface="Times New Roman"/>
              </a:rPr>
              <a:t>Dr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Oecon</a:t>
            </a:r>
            <a:r>
              <a:rPr lang="en-US" dirty="0">
                <a:latin typeface="Times New Roman"/>
                <a:cs typeface="Times New Roman"/>
              </a:rPr>
              <a:t> NHH</a:t>
            </a:r>
          </a:p>
        </p:txBody>
      </p:sp>
    </p:spTree>
    <p:extLst>
      <p:ext uri="{BB962C8B-B14F-4D97-AF65-F5344CB8AC3E}">
        <p14:creationId xmlns:p14="http://schemas.microsoft.com/office/powerpoint/2010/main" val="179918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Hva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vil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skje</a:t>
            </a:r>
            <a:r>
              <a:rPr lang="en-US" sz="4000" dirty="0">
                <a:latin typeface="Times New Roman"/>
                <a:cs typeface="Times New Roman"/>
              </a:rPr>
              <a:t> med </a:t>
            </a:r>
            <a:r>
              <a:rPr lang="en-US" sz="4000" dirty="0" err="1">
                <a:latin typeface="Times New Roman"/>
                <a:cs typeface="Times New Roman"/>
              </a:rPr>
              <a:t>økonomien</a:t>
            </a:r>
            <a:r>
              <a:rPr lang="en-US" sz="40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sikt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Forventet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kaos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Grenseoverganger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Tollklarering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Børsfall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sikt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Forventet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avtakende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Økonoisk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vekst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Investering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>
                <a:latin typeface="Times New Roman"/>
                <a:cs typeface="Times New Roman"/>
              </a:rPr>
              <a:t>Handel</a:t>
            </a: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208" y="3459345"/>
            <a:ext cx="4259581" cy="27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Hva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skjedde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 err="1">
                <a:latin typeface="Times New Roman"/>
                <a:cs typeface="Times New Roman"/>
              </a:rPr>
              <a:t>folkeavstemning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78" y="1502692"/>
            <a:ext cx="6548974" cy="4677838"/>
          </a:xfrm>
          <a:prstGeom prst="rect">
            <a:avLst/>
          </a:prstGeom>
        </p:spPr>
      </p:pic>
      <p:pic>
        <p:nvPicPr>
          <p:cNvPr id="5" name="Picture 5" descr="nhh_logo_2f_positiv_g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09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Hva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skjedde</a:t>
            </a:r>
            <a:r>
              <a:rPr lang="en-US" sz="40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På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kort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sikt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Forventet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kaos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Grenseoverganger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2% </a:t>
            </a:r>
            <a:r>
              <a:rPr lang="en-US" dirty="0" err="1">
                <a:latin typeface="Times New Roman"/>
                <a:cs typeface="Times New Roman"/>
              </a:rPr>
              <a:t>økning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første</a:t>
            </a:r>
            <a:r>
              <a:rPr lang="en-US" dirty="0">
                <a:latin typeface="Times New Roman"/>
                <a:cs typeface="Times New Roman"/>
              </a:rPr>
              <a:t> 14 </a:t>
            </a:r>
            <a:r>
              <a:rPr lang="en-US" dirty="0" err="1">
                <a:latin typeface="Times New Roman"/>
                <a:cs typeface="Times New Roman"/>
              </a:rPr>
              <a:t>dager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Tollklarering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4% </a:t>
            </a:r>
            <a:r>
              <a:rPr lang="en-US" dirty="0" err="1">
                <a:latin typeface="Times New Roman"/>
                <a:cs typeface="Times New Roman"/>
              </a:rPr>
              <a:t>økning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første</a:t>
            </a:r>
            <a:r>
              <a:rPr lang="en-US" dirty="0">
                <a:latin typeface="Times New Roman"/>
                <a:cs typeface="Times New Roman"/>
              </a:rPr>
              <a:t> 14 </a:t>
            </a:r>
            <a:r>
              <a:rPr lang="en-US" dirty="0" err="1">
                <a:latin typeface="Times New Roman"/>
                <a:cs typeface="Times New Roman"/>
              </a:rPr>
              <a:t>dager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Børsfall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London </a:t>
            </a:r>
            <a:r>
              <a:rPr lang="en-US" dirty="0" err="1">
                <a:latin typeface="Times New Roman"/>
                <a:cs typeface="Times New Roman"/>
              </a:rPr>
              <a:t>opp</a:t>
            </a:r>
            <a:r>
              <a:rPr lang="en-US" dirty="0">
                <a:latin typeface="Times New Roman"/>
                <a:cs typeface="Times New Roman"/>
              </a:rPr>
              <a:t> 5% de </a:t>
            </a:r>
            <a:r>
              <a:rPr lang="en-US" dirty="0" err="1">
                <a:latin typeface="Times New Roman"/>
                <a:cs typeface="Times New Roman"/>
              </a:rPr>
              <a:t>første</a:t>
            </a:r>
            <a:r>
              <a:rPr lang="en-US" dirty="0">
                <a:latin typeface="Times New Roman"/>
                <a:cs typeface="Times New Roman"/>
              </a:rPr>
              <a:t> 14 </a:t>
            </a:r>
            <a:r>
              <a:rPr lang="en-US" dirty="0" err="1">
                <a:latin typeface="Times New Roman"/>
                <a:cs typeface="Times New Roman"/>
              </a:rPr>
              <a:t>dager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etter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Brexit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På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sikt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Forventet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avtakende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Økonomisk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vekst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britisk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vekst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bedre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relativ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utvikling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enn</a:t>
            </a:r>
            <a:r>
              <a:rPr lang="en-US" dirty="0">
                <a:latin typeface="Times New Roman"/>
                <a:cs typeface="Times New Roman"/>
              </a:rPr>
              <a:t> EU </a:t>
            </a:r>
            <a:r>
              <a:rPr lang="en-US" dirty="0" err="1">
                <a:latin typeface="Times New Roman"/>
                <a:cs typeface="Times New Roman"/>
              </a:rPr>
              <a:t>til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nå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 err="1">
                <a:latin typeface="Times New Roman"/>
                <a:cs typeface="Times New Roman"/>
              </a:rPr>
              <a:t>Investering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investeringsnivå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mindre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ned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EU </a:t>
            </a:r>
            <a:r>
              <a:rPr lang="en-US" dirty="0" err="1">
                <a:latin typeface="Times New Roman"/>
                <a:cs typeface="Times New Roman"/>
              </a:rPr>
              <a:t>til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nå</a:t>
            </a:r>
            <a:endParaRPr lang="en-US" dirty="0">
              <a:latin typeface="Times New Roman"/>
              <a:cs typeface="Times New Roman"/>
            </a:endParaRPr>
          </a:p>
          <a:p>
            <a:pPr lvl="2"/>
            <a:r>
              <a:rPr lang="en-US" dirty="0">
                <a:latin typeface="Times New Roman"/>
                <a:cs typeface="Times New Roman"/>
              </a:rPr>
              <a:t>Handel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større</a:t>
            </a:r>
            <a:r>
              <a:rPr lang="en-US" dirty="0">
                <a:latin typeface="Times New Roman"/>
                <a:cs typeface="Times New Roman"/>
              </a:rPr>
              <a:t> fall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internasjonal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handel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enn</a:t>
            </a:r>
            <a:r>
              <a:rPr lang="en-US" dirty="0">
                <a:latin typeface="Times New Roman"/>
                <a:cs typeface="Times New Roman"/>
              </a:rPr>
              <a:t> EU </a:t>
            </a:r>
            <a:r>
              <a:rPr lang="en-US" dirty="0" err="1">
                <a:latin typeface="Times New Roman"/>
                <a:cs typeface="Times New Roman"/>
              </a:rPr>
              <a:t>til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nå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82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Arbeidsledighet</a:t>
            </a:r>
            <a:r>
              <a:rPr lang="en-US" sz="4000" dirty="0">
                <a:latin typeface="Times New Roman"/>
                <a:cs typeface="Times New Roman"/>
              </a:rPr>
              <a:t> UK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67" y="1816099"/>
            <a:ext cx="7620131" cy="3371019"/>
          </a:xfrm>
          <a:prstGeom prst="rect">
            <a:avLst/>
          </a:prstGeom>
        </p:spPr>
      </p:pic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08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Nyeste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arbeidsledighetstall</a:t>
            </a:r>
            <a:endParaRPr lang="en-US" sz="4000" dirty="0">
              <a:latin typeface="Times New Roman"/>
              <a:cs typeface="Times New Roman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975041"/>
              </p:ext>
            </p:extLst>
          </p:nvPr>
        </p:nvGraphicFramePr>
        <p:xfrm>
          <a:off x="660159" y="1600200"/>
          <a:ext cx="770815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9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Desember</a:t>
                      </a:r>
                      <a:r>
                        <a:rPr lang="en-US" sz="240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Februar</a:t>
                      </a: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Eurosonen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7,4%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Frankrike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8,4%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8,2%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Tyskland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3,2%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3,4%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Italia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9,8%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9,9%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Storbritannia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3,8%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3,6%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5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Børsutvikling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frem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til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nå</a:t>
            </a:r>
            <a:endParaRPr lang="en-US" sz="4000" dirty="0">
              <a:latin typeface="Times New Roman"/>
              <a:cs typeface="Times New Roman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902189"/>
              </p:ext>
            </p:extLst>
          </p:nvPr>
        </p:nvGraphicFramePr>
        <p:xfrm>
          <a:off x="968234" y="1600200"/>
          <a:ext cx="726804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4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Børs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Endring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Oslo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-13,3%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-14,5%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Frankfurt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-13,4%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New York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-9,3%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-8,3%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1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Valutakurser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frem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til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nå</a:t>
            </a:r>
            <a:endParaRPr lang="en-US" sz="40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28136"/>
              </p:ext>
            </p:extLst>
          </p:nvPr>
        </p:nvGraphicFramePr>
        <p:xfrm>
          <a:off x="1288882" y="2001786"/>
          <a:ext cx="66707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475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6. </a:t>
                      </a:r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februar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5.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Prosentvis</a:t>
                      </a: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endring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10,12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10,42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+3,0%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Dollar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9,22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9,28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+0,7%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89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/>
                          <a:cs typeface="Times New Roman"/>
                        </a:rPr>
                        <a:t>Pund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11,92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12,02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+0,8%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89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Times New Roman"/>
                <a:cs typeface="Times New Roman"/>
              </a:rPr>
              <a:t>Konklusjoner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Finnes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økonomiske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argumenter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både</a:t>
            </a:r>
            <a:r>
              <a:rPr lang="en-US" sz="2800" dirty="0">
                <a:latin typeface="Times New Roman"/>
                <a:cs typeface="Times New Roman"/>
              </a:rPr>
              <a:t> for </a:t>
            </a:r>
            <a:r>
              <a:rPr lang="en-US" sz="2800" dirty="0" err="1">
                <a:latin typeface="Times New Roman"/>
                <a:cs typeface="Times New Roman"/>
              </a:rPr>
              <a:t>og</a:t>
            </a:r>
            <a:r>
              <a:rPr lang="en-US" sz="2800" dirty="0">
                <a:latin typeface="Times New Roman"/>
                <a:cs typeface="Times New Roman"/>
              </a:rPr>
              <a:t> mot </a:t>
            </a:r>
            <a:r>
              <a:rPr lang="en-US" sz="2800" dirty="0" err="1">
                <a:latin typeface="Times New Roman"/>
                <a:cs typeface="Times New Roman"/>
              </a:rPr>
              <a:t>Brexit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Kortsiktige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katastrofe-scenarioer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har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vært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feil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En del negative </a:t>
            </a:r>
            <a:r>
              <a:rPr lang="en-US" sz="2800" dirty="0" err="1">
                <a:latin typeface="Times New Roman"/>
                <a:cs typeface="Times New Roman"/>
              </a:rPr>
              <a:t>virkninger</a:t>
            </a:r>
            <a:r>
              <a:rPr lang="en-US" sz="2800" dirty="0">
                <a:latin typeface="Times New Roman"/>
                <a:cs typeface="Times New Roman"/>
              </a:rPr>
              <a:t> under </a:t>
            </a:r>
            <a:r>
              <a:rPr lang="en-US" sz="2800" dirty="0" err="1">
                <a:latin typeface="Times New Roman"/>
                <a:cs typeface="Times New Roman"/>
              </a:rPr>
              <a:t>Brexit-perioden</a:t>
            </a:r>
            <a:r>
              <a:rPr lang="en-US" sz="2800" dirty="0">
                <a:latin typeface="Times New Roman"/>
                <a:cs typeface="Times New Roman"/>
              </a:rPr>
              <a:t> 2016-2019</a:t>
            </a:r>
          </a:p>
          <a:p>
            <a:r>
              <a:rPr lang="en-US" sz="2800" dirty="0">
                <a:latin typeface="Times New Roman"/>
                <a:cs typeface="Times New Roman"/>
              </a:rPr>
              <a:t>For </a:t>
            </a:r>
            <a:r>
              <a:rPr lang="en-US" sz="2800" dirty="0" err="1">
                <a:latin typeface="Times New Roman"/>
                <a:cs typeface="Times New Roman"/>
              </a:rPr>
              <a:t>tidlig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å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noe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langsiktige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virkninger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Kan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være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langt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mindre</a:t>
            </a:r>
            <a:r>
              <a:rPr lang="en-US" sz="2800" dirty="0">
                <a:latin typeface="Times New Roman"/>
                <a:cs typeface="Times New Roman"/>
              </a:rPr>
              <a:t> negative </a:t>
            </a:r>
            <a:r>
              <a:rPr lang="en-US" sz="2800" dirty="0" err="1">
                <a:latin typeface="Times New Roman"/>
                <a:cs typeface="Times New Roman"/>
              </a:rPr>
              <a:t>betydninger</a:t>
            </a:r>
            <a:r>
              <a:rPr lang="en-US" sz="2800" dirty="0">
                <a:latin typeface="Times New Roman"/>
                <a:cs typeface="Times New Roman"/>
              </a:rPr>
              <a:t> for </a:t>
            </a:r>
            <a:r>
              <a:rPr lang="en-US" sz="2800" dirty="0" err="1">
                <a:latin typeface="Times New Roman"/>
                <a:cs typeface="Times New Roman"/>
              </a:rPr>
              <a:t>både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britisk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norsk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økonomi</a:t>
            </a:r>
            <a:r>
              <a:rPr lang="en-US" sz="2800" dirty="0">
                <a:latin typeface="Times New Roman"/>
                <a:cs typeface="Times New Roman"/>
              </a:rPr>
              <a:t> en </a:t>
            </a:r>
            <a:r>
              <a:rPr lang="en-US" sz="2800" dirty="0" err="1">
                <a:latin typeface="Times New Roman"/>
                <a:cs typeface="Times New Roman"/>
              </a:rPr>
              <a:t>fryktet</a:t>
            </a:r>
            <a:endParaRPr lang="en-US" sz="2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14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Folkeavsteming</a:t>
            </a:r>
            <a:r>
              <a:rPr lang="en-US" sz="4000" dirty="0">
                <a:latin typeface="Times New Roman"/>
                <a:cs typeface="Times New Roman"/>
              </a:rPr>
              <a:t> 23.06.2016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7256" y="3288318"/>
            <a:ext cx="24544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England	53 </a:t>
            </a:r>
            <a:r>
              <a:rPr lang="en-US" sz="2400" dirty="0">
                <a:latin typeface="Times New Roman"/>
                <a:cs typeface="Times New Roman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ECC66"/>
                </a:solidFill>
                <a:latin typeface="Times New Roman"/>
                <a:cs typeface="Times New Roman"/>
              </a:rPr>
              <a:t>47</a:t>
            </a:r>
          </a:p>
          <a:p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Wales 		53 </a:t>
            </a:r>
            <a:r>
              <a:rPr lang="en-US" sz="2400" dirty="0">
                <a:latin typeface="Times New Roman"/>
                <a:cs typeface="Times New Roman"/>
              </a:rPr>
              <a:t>- </a:t>
            </a:r>
            <a:r>
              <a:rPr lang="en-US" sz="2400" dirty="0">
                <a:solidFill>
                  <a:srgbClr val="FECC66"/>
                </a:solidFill>
                <a:latin typeface="Times New Roman"/>
                <a:cs typeface="Times New Roman"/>
              </a:rPr>
              <a:t>47</a:t>
            </a:r>
          </a:p>
          <a:p>
            <a:r>
              <a:rPr lang="en-US" sz="2400" dirty="0">
                <a:solidFill>
                  <a:srgbClr val="FECC66"/>
                </a:solidFill>
                <a:latin typeface="Times New Roman"/>
                <a:cs typeface="Times New Roman"/>
              </a:rPr>
              <a:t>Scotland</a:t>
            </a:r>
            <a:r>
              <a:rPr lang="en-US" sz="2400" dirty="0">
                <a:latin typeface="Times New Roman"/>
                <a:cs typeface="Times New Roman"/>
              </a:rPr>
              <a:t> 	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38</a:t>
            </a:r>
            <a:r>
              <a:rPr lang="en-US" sz="2400" dirty="0">
                <a:latin typeface="Times New Roman"/>
                <a:cs typeface="Times New Roman"/>
              </a:rPr>
              <a:t> - </a:t>
            </a:r>
            <a:r>
              <a:rPr lang="en-US" sz="2400" dirty="0">
                <a:solidFill>
                  <a:srgbClr val="FECC66"/>
                </a:solidFill>
                <a:latin typeface="Times New Roman"/>
                <a:cs typeface="Times New Roman"/>
              </a:rPr>
              <a:t>62</a:t>
            </a:r>
          </a:p>
          <a:p>
            <a:r>
              <a:rPr lang="en-US" sz="2400" dirty="0">
                <a:solidFill>
                  <a:srgbClr val="FECC66"/>
                </a:solidFill>
                <a:latin typeface="Times New Roman"/>
                <a:cs typeface="Times New Roman"/>
              </a:rPr>
              <a:t>N Ireland 	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44</a:t>
            </a:r>
            <a:r>
              <a:rPr lang="en-US" sz="2400" dirty="0">
                <a:latin typeface="Times New Roman"/>
                <a:cs typeface="Times New Roman"/>
              </a:rPr>
              <a:t> - </a:t>
            </a:r>
            <a:r>
              <a:rPr lang="en-US" sz="2400" dirty="0">
                <a:solidFill>
                  <a:srgbClr val="FECC66"/>
                </a:solidFill>
                <a:latin typeface="Times New Roman"/>
                <a:cs typeface="Times New Roman"/>
              </a:rPr>
              <a:t>56</a:t>
            </a:r>
          </a:p>
          <a:p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UK 		52 </a:t>
            </a:r>
            <a:r>
              <a:rPr lang="en-US" sz="2400" dirty="0">
                <a:latin typeface="Times New Roman"/>
                <a:cs typeface="Times New Roman"/>
              </a:rPr>
              <a:t>- </a:t>
            </a:r>
            <a:r>
              <a:rPr lang="en-US" sz="2400" dirty="0">
                <a:solidFill>
                  <a:srgbClr val="FECC66"/>
                </a:solidFill>
                <a:latin typeface="Times New Roman"/>
                <a:cs typeface="Times New Roman"/>
              </a:rPr>
              <a:t>48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28" y="1360056"/>
            <a:ext cx="2794000" cy="5168900"/>
          </a:xfrm>
          <a:prstGeom prst="rect">
            <a:avLst/>
          </a:prstGeom>
        </p:spPr>
      </p:pic>
      <p:pic>
        <p:nvPicPr>
          <p:cNvPr id="5" name="Picture 5" descr="nhh_logo_2f_positiv_g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3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Hvorfor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Brexit</a:t>
            </a:r>
            <a:r>
              <a:rPr lang="en-US" sz="40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Times New Roman"/>
                <a:cs typeface="Times New Roman"/>
              </a:rPr>
              <a:t>Var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virkelig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alle</a:t>
            </a:r>
            <a:r>
              <a:rPr lang="en-US" sz="2800" dirty="0">
                <a:latin typeface="Times New Roman"/>
                <a:cs typeface="Times New Roman"/>
              </a:rPr>
              <a:t> lei </a:t>
            </a:r>
            <a:r>
              <a:rPr lang="en-US" sz="2800" dirty="0" err="1">
                <a:latin typeface="Times New Roman"/>
                <a:cs typeface="Times New Roman"/>
              </a:rPr>
              <a:t>seg</a:t>
            </a:r>
            <a:r>
              <a:rPr lang="en-US" sz="2800" dirty="0">
                <a:latin typeface="Times New Roman"/>
                <a:cs typeface="Times New Roman"/>
              </a:rPr>
              <a:t> for </a:t>
            </a:r>
            <a:r>
              <a:rPr lang="en-US" sz="2800" dirty="0" err="1">
                <a:latin typeface="Times New Roman"/>
                <a:cs typeface="Times New Roman"/>
              </a:rPr>
              <a:t>resultatet</a:t>
            </a:r>
            <a:r>
              <a:rPr lang="en-US" sz="2800" dirty="0">
                <a:latin typeface="Times New Roman"/>
                <a:cs typeface="Times New Roman"/>
              </a:rPr>
              <a:t>?</a:t>
            </a:r>
          </a:p>
          <a:p>
            <a:r>
              <a:rPr lang="en-US" sz="2800" dirty="0" err="1">
                <a:latin typeface="Times New Roman"/>
                <a:cs typeface="Times New Roman"/>
              </a:rPr>
              <a:t>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britene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dumme</a:t>
            </a:r>
            <a:r>
              <a:rPr lang="en-US" sz="2800" dirty="0">
                <a:latin typeface="Times New Roman"/>
                <a:cs typeface="Times New Roman"/>
              </a:rPr>
              <a:t>?</a:t>
            </a:r>
          </a:p>
          <a:p>
            <a:r>
              <a:rPr lang="en-US" sz="2800" dirty="0" err="1">
                <a:latin typeface="Times New Roman"/>
                <a:cs typeface="Times New Roman"/>
              </a:rPr>
              <a:t>Ble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folket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lurt</a:t>
            </a:r>
            <a:r>
              <a:rPr lang="en-US" sz="2800" dirty="0">
                <a:latin typeface="Times New Roman"/>
                <a:cs typeface="Times New Roman"/>
              </a:rPr>
              <a:t>?</a:t>
            </a:r>
          </a:p>
          <a:p>
            <a:r>
              <a:rPr lang="en-US" sz="2800" dirty="0" err="1">
                <a:latin typeface="Times New Roman"/>
                <a:cs typeface="Times New Roman"/>
              </a:rPr>
              <a:t>Nasjonalisme</a:t>
            </a:r>
            <a:r>
              <a:rPr lang="en-US" sz="2800" dirty="0">
                <a:latin typeface="Times New Roman"/>
                <a:cs typeface="Times New Roman"/>
              </a:rPr>
              <a:t>?</a:t>
            </a:r>
          </a:p>
          <a:p>
            <a:r>
              <a:rPr lang="en-US" sz="2800" dirty="0" err="1">
                <a:latin typeface="Times New Roman"/>
                <a:cs typeface="Times New Roman"/>
              </a:rPr>
              <a:t>Proteksjonisme</a:t>
            </a:r>
            <a:r>
              <a:rPr lang="en-US" sz="2800" dirty="0">
                <a:latin typeface="Times New Roman"/>
                <a:cs typeface="Times New Roman"/>
              </a:rPr>
              <a:t>?</a:t>
            </a:r>
          </a:p>
          <a:p>
            <a:r>
              <a:rPr lang="en-US" sz="2800" dirty="0">
                <a:latin typeface="Times New Roman"/>
                <a:cs typeface="Times New Roman"/>
              </a:rPr>
              <a:t>Protest?</a:t>
            </a:r>
          </a:p>
          <a:p>
            <a:r>
              <a:rPr lang="en-US" sz="2800" dirty="0" err="1">
                <a:latin typeface="Times New Roman"/>
                <a:cs typeface="Times New Roman"/>
              </a:rPr>
              <a:t>Økonomisk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irrasjonalisme</a:t>
            </a:r>
            <a:r>
              <a:rPr lang="en-US" sz="2800" dirty="0">
                <a:latin typeface="Times New Roman"/>
                <a:cs typeface="Times New Roman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927" y="4421429"/>
            <a:ext cx="3891800" cy="218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nhh_logo_2f_positiv_g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30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cs typeface="Times New Roman"/>
              </a:rPr>
              <a:t>Spillet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786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Cameron (Con) </a:t>
            </a:r>
            <a:r>
              <a:rPr lang="en-US" dirty="0" err="1">
                <a:latin typeface="Times New Roman"/>
                <a:cs typeface="Times New Roman"/>
              </a:rPr>
              <a:t>erklærte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januar</a:t>
            </a:r>
            <a:r>
              <a:rPr lang="en-US" dirty="0">
                <a:latin typeface="Times New Roman"/>
                <a:cs typeface="Times New Roman"/>
              </a:rPr>
              <a:t> 2013 </a:t>
            </a:r>
            <a:r>
              <a:rPr lang="mr-IN" dirty="0">
                <a:latin typeface="Times New Roman"/>
                <a:cs typeface="Times New Roman"/>
              </a:rPr>
              <a:t>–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reforhandling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av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britisk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medlemskapsbetingelser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EU </a:t>
            </a:r>
            <a:r>
              <a:rPr lang="en-US" dirty="0" err="1">
                <a:latin typeface="Times New Roman"/>
                <a:cs typeface="Times New Roman"/>
              </a:rPr>
              <a:t>og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dolkeavstemming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medlemskap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Februar</a:t>
            </a:r>
            <a:r>
              <a:rPr lang="en-US" dirty="0">
                <a:latin typeface="Times New Roman"/>
                <a:cs typeface="Times New Roman"/>
              </a:rPr>
              <a:t> 2016 </a:t>
            </a:r>
            <a:r>
              <a:rPr lang="en-US" dirty="0" err="1">
                <a:latin typeface="Times New Roman"/>
                <a:cs typeface="Times New Roman"/>
              </a:rPr>
              <a:t>reforhandlet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medlemskapsbetingelser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EU</a:t>
            </a:r>
          </a:p>
          <a:p>
            <a:r>
              <a:rPr lang="en-US" dirty="0" err="1">
                <a:latin typeface="Times New Roman"/>
                <a:cs typeface="Times New Roman"/>
              </a:rPr>
              <a:t>Juni</a:t>
            </a:r>
            <a:r>
              <a:rPr lang="en-US" dirty="0">
                <a:latin typeface="Times New Roman"/>
                <a:cs typeface="Times New Roman"/>
              </a:rPr>
              <a:t> 2016 </a:t>
            </a:r>
            <a:r>
              <a:rPr lang="en-US" dirty="0" err="1">
                <a:latin typeface="Times New Roman"/>
                <a:cs typeface="Times New Roman"/>
              </a:rPr>
              <a:t>folkeavstemning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flertall</a:t>
            </a:r>
            <a:r>
              <a:rPr lang="en-US" dirty="0">
                <a:latin typeface="Times New Roman"/>
                <a:cs typeface="Times New Roman"/>
              </a:rPr>
              <a:t> for leave</a:t>
            </a:r>
          </a:p>
          <a:p>
            <a:r>
              <a:rPr lang="en-US" dirty="0">
                <a:latin typeface="Times New Roman"/>
                <a:cs typeface="Times New Roman"/>
              </a:rPr>
              <a:t>Cameron trekker </a:t>
            </a:r>
            <a:r>
              <a:rPr lang="en-US" dirty="0" err="1">
                <a:latin typeface="Times New Roman"/>
                <a:cs typeface="Times New Roman"/>
              </a:rPr>
              <a:t>seg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PM </a:t>
            </a:r>
            <a:r>
              <a:rPr lang="en-US" dirty="0" err="1">
                <a:latin typeface="Times New Roman"/>
                <a:cs typeface="Times New Roman"/>
              </a:rPr>
              <a:t>etter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valget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May (Con) </a:t>
            </a:r>
            <a:r>
              <a:rPr lang="en-US" dirty="0" err="1">
                <a:latin typeface="Times New Roman"/>
                <a:cs typeface="Times New Roman"/>
              </a:rPr>
              <a:t>overtar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Skal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lede</a:t>
            </a:r>
            <a:r>
              <a:rPr lang="en-US" dirty="0">
                <a:latin typeface="Times New Roman"/>
                <a:cs typeface="Times New Roman"/>
              </a:rPr>
              <a:t> UK under </a:t>
            </a:r>
            <a:r>
              <a:rPr lang="en-US" dirty="0" err="1">
                <a:latin typeface="Times New Roman"/>
                <a:cs typeface="Times New Roman"/>
              </a:rPr>
              <a:t>brexitforhandlinger</a:t>
            </a:r>
            <a:r>
              <a:rPr lang="en-US" dirty="0">
                <a:latin typeface="Times New Roman"/>
                <a:cs typeface="Times New Roman"/>
              </a:rPr>
              <a:t> med EU</a:t>
            </a:r>
          </a:p>
          <a:p>
            <a:r>
              <a:rPr lang="en-US" dirty="0" err="1">
                <a:latin typeface="Times New Roman"/>
                <a:cs typeface="Times New Roman"/>
              </a:rPr>
              <a:t>Skulle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</a:t>
            </a:r>
            <a:r>
              <a:rPr lang="en-US" dirty="0">
                <a:latin typeface="Times New Roman"/>
                <a:cs typeface="Times New Roman"/>
              </a:rPr>
              <a:t> 29.03.2019</a:t>
            </a:r>
          </a:p>
          <a:p>
            <a:r>
              <a:rPr lang="en-US" dirty="0" err="1">
                <a:latin typeface="Times New Roman"/>
                <a:cs typeface="Times New Roman"/>
              </a:rPr>
              <a:t>Svekker</a:t>
            </a:r>
            <a:r>
              <a:rPr lang="en-US" dirty="0">
                <a:latin typeface="Times New Roman"/>
                <a:cs typeface="Times New Roman"/>
              </a:rPr>
              <a:t> sin stilling </a:t>
            </a:r>
            <a:r>
              <a:rPr lang="en-US" dirty="0" err="1">
                <a:latin typeface="Times New Roman"/>
                <a:cs typeface="Times New Roman"/>
              </a:rPr>
              <a:t>ved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nytt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parlamentsvalg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mislykkede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forhandlingsresultater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Labour</a:t>
            </a:r>
            <a:r>
              <a:rPr lang="en-US" dirty="0">
                <a:latin typeface="Times New Roman"/>
                <a:cs typeface="Times New Roman"/>
              </a:rPr>
              <a:t>, Liberals </a:t>
            </a:r>
            <a:r>
              <a:rPr lang="en-US" dirty="0" err="1">
                <a:latin typeface="Times New Roman"/>
                <a:cs typeface="Times New Roman"/>
              </a:rPr>
              <a:t>og</a:t>
            </a:r>
            <a:r>
              <a:rPr lang="en-US" dirty="0">
                <a:latin typeface="Times New Roman"/>
                <a:cs typeface="Times New Roman"/>
              </a:rPr>
              <a:t> SNP </a:t>
            </a:r>
            <a:r>
              <a:rPr lang="en-US" dirty="0" err="1">
                <a:latin typeface="Times New Roman"/>
                <a:cs typeface="Times New Roman"/>
              </a:rPr>
              <a:t>sier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nei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til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alle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forslag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Konservative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delt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mellom</a:t>
            </a:r>
            <a:r>
              <a:rPr lang="en-US" dirty="0">
                <a:latin typeface="Times New Roman"/>
                <a:cs typeface="Times New Roman"/>
              </a:rPr>
              <a:t> hard </a:t>
            </a:r>
            <a:r>
              <a:rPr lang="en-US" dirty="0" err="1">
                <a:latin typeface="Times New Roman"/>
                <a:cs typeface="Times New Roman"/>
              </a:rPr>
              <a:t>og</a:t>
            </a:r>
            <a:r>
              <a:rPr lang="en-US" dirty="0">
                <a:latin typeface="Times New Roman"/>
                <a:cs typeface="Times New Roman"/>
              </a:rPr>
              <a:t> soft </a:t>
            </a:r>
            <a:r>
              <a:rPr lang="en-US" dirty="0" err="1">
                <a:latin typeface="Times New Roman"/>
                <a:cs typeface="Times New Roman"/>
              </a:rPr>
              <a:t>fløy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EU </a:t>
            </a:r>
            <a:r>
              <a:rPr lang="en-US" dirty="0" err="1">
                <a:latin typeface="Times New Roman"/>
                <a:cs typeface="Times New Roman"/>
              </a:rPr>
              <a:t>valg</a:t>
            </a:r>
            <a:r>
              <a:rPr lang="en-US" dirty="0">
                <a:latin typeface="Times New Roman"/>
                <a:cs typeface="Times New Roman"/>
              </a:rPr>
              <a:t> 23.05.2019 </a:t>
            </a:r>
            <a:r>
              <a:rPr lang="en-US" dirty="0" err="1">
                <a:latin typeface="Times New Roman"/>
                <a:cs typeface="Times New Roman"/>
              </a:rPr>
              <a:t>velgerne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konsentrerer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seg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om</a:t>
            </a:r>
            <a:r>
              <a:rPr lang="en-US" dirty="0">
                <a:latin typeface="Times New Roman"/>
                <a:cs typeface="Times New Roman"/>
              </a:rPr>
              <a:t> leave </a:t>
            </a:r>
            <a:r>
              <a:rPr lang="en-US" dirty="0" err="1">
                <a:latin typeface="Times New Roman"/>
                <a:cs typeface="Times New Roman"/>
              </a:rPr>
              <a:t>og</a:t>
            </a:r>
            <a:r>
              <a:rPr lang="en-US" dirty="0">
                <a:latin typeface="Times New Roman"/>
                <a:cs typeface="Times New Roman"/>
              </a:rPr>
              <a:t> remain </a:t>
            </a:r>
            <a:r>
              <a:rPr lang="en-US" dirty="0" err="1">
                <a:latin typeface="Times New Roman"/>
                <a:cs typeface="Times New Roman"/>
              </a:rPr>
              <a:t>partiene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Labour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får</a:t>
            </a:r>
            <a:r>
              <a:rPr lang="en-US" dirty="0">
                <a:latin typeface="Times New Roman"/>
                <a:cs typeface="Times New Roman"/>
              </a:rPr>
              <a:t> bare 14% </a:t>
            </a:r>
            <a:r>
              <a:rPr lang="en-US" dirty="0" err="1">
                <a:latin typeface="Times New Roman"/>
                <a:cs typeface="Times New Roman"/>
              </a:rPr>
              <a:t>og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Consevative</a:t>
            </a:r>
            <a:r>
              <a:rPr lang="en-US" dirty="0">
                <a:latin typeface="Times New Roman"/>
                <a:cs typeface="Times New Roman"/>
              </a:rPr>
              <a:t> 9% </a:t>
            </a:r>
            <a:r>
              <a:rPr lang="en-US" dirty="0" err="1">
                <a:latin typeface="Times New Roman"/>
                <a:cs typeface="Times New Roman"/>
              </a:rPr>
              <a:t>av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stemmene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May trekker </a:t>
            </a:r>
            <a:r>
              <a:rPr lang="en-US" dirty="0" err="1">
                <a:latin typeface="Times New Roman"/>
                <a:cs typeface="Times New Roman"/>
              </a:rPr>
              <a:t>seg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juni</a:t>
            </a:r>
            <a:r>
              <a:rPr lang="en-US" dirty="0">
                <a:latin typeface="Times New Roman"/>
                <a:cs typeface="Times New Roman"/>
              </a:rPr>
              <a:t> 2019</a:t>
            </a:r>
          </a:p>
          <a:p>
            <a:r>
              <a:rPr lang="en-US" dirty="0">
                <a:latin typeface="Times New Roman"/>
                <a:cs typeface="Times New Roman"/>
              </a:rPr>
              <a:t>Johnson (Con) </a:t>
            </a:r>
            <a:r>
              <a:rPr lang="en-US" dirty="0" err="1">
                <a:latin typeface="Times New Roman"/>
                <a:cs typeface="Times New Roman"/>
              </a:rPr>
              <a:t>overtar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som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statsminister</a:t>
            </a:r>
            <a:r>
              <a:rPr lang="en-US" dirty="0">
                <a:latin typeface="Times New Roman"/>
                <a:cs typeface="Times New Roman"/>
              </a:rPr>
              <a:t> med hard </a:t>
            </a:r>
            <a:r>
              <a:rPr lang="en-US" dirty="0" err="1">
                <a:latin typeface="Times New Roman"/>
                <a:cs typeface="Times New Roman"/>
              </a:rPr>
              <a:t>brexit</a:t>
            </a:r>
            <a:r>
              <a:rPr lang="en-US" dirty="0">
                <a:latin typeface="Times New Roman"/>
                <a:cs typeface="Times New Roman"/>
              </a:rPr>
              <a:t> program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62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Parlamentsvalg</a:t>
            </a:r>
            <a:r>
              <a:rPr lang="en-US" sz="4000" dirty="0">
                <a:latin typeface="Times New Roman"/>
                <a:cs typeface="Times New Roman"/>
              </a:rPr>
              <a:t> 12.12.2019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20" y="1342016"/>
            <a:ext cx="6176927" cy="5144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478" y="2514968"/>
            <a:ext cx="25741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Conservative </a:t>
            </a:r>
            <a:r>
              <a:rPr lang="en-US" dirty="0" err="1">
                <a:latin typeface="Times New Roman"/>
                <a:cs typeface="Times New Roman"/>
              </a:rPr>
              <a:t>vinner</a:t>
            </a:r>
            <a:r>
              <a:rPr lang="en-US" dirty="0">
                <a:latin typeface="Times New Roman"/>
                <a:cs typeface="Times New Roman"/>
              </a:rPr>
              <a:t> 365</a:t>
            </a:r>
          </a:p>
          <a:p>
            <a:r>
              <a:rPr lang="en-US" dirty="0" err="1">
                <a:latin typeface="Times New Roman"/>
                <a:cs typeface="Times New Roman"/>
              </a:rPr>
              <a:t>av</a:t>
            </a:r>
            <a:r>
              <a:rPr lang="en-US" dirty="0">
                <a:latin typeface="Times New Roman"/>
                <a:cs typeface="Times New Roman"/>
              </a:rPr>
              <a:t> 650 </a:t>
            </a:r>
            <a:r>
              <a:rPr lang="en-US" dirty="0" err="1">
                <a:latin typeface="Times New Roman"/>
                <a:cs typeface="Times New Roman"/>
              </a:rPr>
              <a:t>seter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underhuset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Picture 5" descr="nhh_logo_2f_positiv_g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66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Endelige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vedtak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20.12.2019 </a:t>
            </a:r>
            <a:r>
              <a:rPr lang="en-US" sz="2400" dirty="0" err="1">
                <a:latin typeface="Times New Roman"/>
                <a:cs typeface="Times New Roman"/>
              </a:rPr>
              <a:t>Parlamentet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vedtar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regjeringens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forslag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til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utmeldelse</a:t>
            </a:r>
            <a:r>
              <a:rPr lang="en-US" sz="2400" dirty="0">
                <a:latin typeface="Times New Roman"/>
                <a:cs typeface="Times New Roman"/>
              </a:rPr>
              <a:t> (358-234)</a:t>
            </a:r>
          </a:p>
          <a:p>
            <a:pPr lvl="1"/>
            <a:r>
              <a:rPr lang="en-US" sz="2000" dirty="0" err="1">
                <a:latin typeface="Times New Roman"/>
                <a:cs typeface="Times New Roman"/>
              </a:rPr>
              <a:t>Innebærer</a:t>
            </a:r>
            <a:r>
              <a:rPr lang="en-US" sz="2000" dirty="0">
                <a:latin typeface="Times New Roman"/>
                <a:cs typeface="Times New Roman"/>
              </a:rPr>
              <a:t> en </a:t>
            </a:r>
            <a:r>
              <a:rPr lang="en-US" sz="2000" dirty="0" err="1">
                <a:latin typeface="Times New Roman"/>
                <a:cs typeface="Times New Roman"/>
              </a:rPr>
              <a:t>mellomting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mellom</a:t>
            </a:r>
            <a:r>
              <a:rPr lang="en-US" sz="2000" dirty="0">
                <a:latin typeface="Times New Roman"/>
                <a:cs typeface="Times New Roman"/>
              </a:rPr>
              <a:t> hard </a:t>
            </a:r>
            <a:r>
              <a:rPr lang="en-US" sz="2000" dirty="0" err="1">
                <a:latin typeface="Times New Roman"/>
                <a:cs typeface="Times New Roman"/>
              </a:rPr>
              <a:t>og</a:t>
            </a:r>
            <a:r>
              <a:rPr lang="en-US" sz="2000" dirty="0">
                <a:latin typeface="Times New Roman"/>
                <a:cs typeface="Times New Roman"/>
              </a:rPr>
              <a:t> soft </a:t>
            </a:r>
            <a:r>
              <a:rPr lang="en-US" sz="2000" dirty="0" err="1">
                <a:latin typeface="Times New Roman"/>
                <a:cs typeface="Times New Roman"/>
              </a:rPr>
              <a:t>Brex</a:t>
            </a:r>
            <a:r>
              <a:rPr lang="en-US" sz="2400" dirty="0" err="1">
                <a:latin typeface="Times New Roman"/>
                <a:cs typeface="Times New Roman"/>
              </a:rPr>
              <a:t>it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09.01.2020 </a:t>
            </a:r>
            <a:r>
              <a:rPr lang="en-US" sz="2400" dirty="0" err="1">
                <a:latin typeface="Times New Roman"/>
                <a:cs typeface="Times New Roman"/>
              </a:rPr>
              <a:t>Parlamentet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vedtar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regjeringens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forslag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til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Brexit-lov</a:t>
            </a:r>
            <a:r>
              <a:rPr lang="en-US" sz="2400" dirty="0">
                <a:latin typeface="Times New Roman"/>
                <a:cs typeface="Times New Roman"/>
              </a:rPr>
              <a:t> (330-231)</a:t>
            </a:r>
          </a:p>
          <a:p>
            <a:r>
              <a:rPr lang="en-US" sz="2400" dirty="0">
                <a:latin typeface="Times New Roman"/>
                <a:cs typeface="Times New Roman"/>
              </a:rPr>
              <a:t>29.01.2020 EU-</a:t>
            </a:r>
            <a:r>
              <a:rPr lang="en-US" sz="2400" dirty="0" err="1">
                <a:latin typeface="Times New Roman"/>
                <a:cs typeface="Times New Roman"/>
              </a:rPr>
              <a:t>parlamentet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godkjenner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Brexit-avtalen</a:t>
            </a:r>
            <a:r>
              <a:rPr lang="en-US" sz="2400" dirty="0">
                <a:latin typeface="Times New Roman"/>
                <a:cs typeface="Times New Roman"/>
              </a:rPr>
              <a:t> (621-49)</a:t>
            </a:r>
          </a:p>
          <a:p>
            <a:r>
              <a:rPr lang="en-US" sz="2400" dirty="0" err="1">
                <a:latin typeface="Times New Roman"/>
                <a:cs typeface="Times New Roman"/>
              </a:rPr>
              <a:t>Uttredelse</a:t>
            </a:r>
            <a:r>
              <a:rPr lang="en-US" sz="2400" dirty="0">
                <a:latin typeface="Times New Roman"/>
                <a:cs typeface="Times New Roman"/>
              </a:rPr>
              <a:t> 31.01.2020 kl 23 (GMT)</a:t>
            </a: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9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Hva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vil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skje</a:t>
            </a:r>
            <a:r>
              <a:rPr lang="en-US" sz="4000" dirty="0">
                <a:latin typeface="Times New Roman"/>
                <a:cs typeface="Times New Roman"/>
              </a:rPr>
              <a:t> med </a:t>
            </a:r>
            <a:r>
              <a:rPr lang="en-US" sz="4000" dirty="0" err="1">
                <a:latin typeface="Times New Roman"/>
                <a:cs typeface="Times New Roman"/>
              </a:rPr>
              <a:t>økonomien</a:t>
            </a:r>
            <a:r>
              <a:rPr lang="en-US" sz="40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>
                <a:latin typeface="Times New Roman"/>
                <a:cs typeface="Times New Roman"/>
              </a:rPr>
              <a:t>Krise</a:t>
            </a:r>
            <a:r>
              <a:rPr lang="en-US" sz="2800" dirty="0">
                <a:latin typeface="Times New Roman"/>
                <a:cs typeface="Times New Roman"/>
              </a:rPr>
              <a:t>-scenario</a:t>
            </a:r>
          </a:p>
          <a:p>
            <a:pPr lvl="1"/>
            <a:r>
              <a:rPr lang="en-US" sz="2400" dirty="0" err="1">
                <a:latin typeface="Times New Roman"/>
                <a:cs typeface="Times New Roman"/>
              </a:rPr>
              <a:t>Noen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økonomer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Redusert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vekst</a:t>
            </a:r>
            <a:r>
              <a:rPr lang="en-US" sz="2800" dirty="0">
                <a:latin typeface="Times New Roman"/>
                <a:cs typeface="Times New Roman"/>
              </a:rPr>
              <a:t> scenario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Mange </a:t>
            </a:r>
            <a:r>
              <a:rPr lang="en-US" sz="2400" dirty="0" err="1">
                <a:latin typeface="Times New Roman"/>
                <a:cs typeface="Times New Roman"/>
              </a:rPr>
              <a:t>økonomer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Stabilitets</a:t>
            </a:r>
            <a:r>
              <a:rPr lang="en-US" sz="2800" dirty="0">
                <a:latin typeface="Times New Roman"/>
                <a:cs typeface="Times New Roman"/>
              </a:rPr>
              <a:t>-scenario</a:t>
            </a:r>
          </a:p>
          <a:p>
            <a:pPr lvl="1"/>
            <a:r>
              <a:rPr lang="en-US" sz="2400" dirty="0">
                <a:latin typeface="Times New Roman"/>
                <a:cs typeface="Times New Roman"/>
              </a:rPr>
              <a:t>En god del </a:t>
            </a:r>
            <a:r>
              <a:rPr lang="en-US" sz="2400" dirty="0" err="1">
                <a:latin typeface="Times New Roman"/>
                <a:cs typeface="Times New Roman"/>
              </a:rPr>
              <a:t>økonomer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800" dirty="0" err="1">
                <a:latin typeface="Times New Roman"/>
                <a:cs typeface="Times New Roman"/>
              </a:rPr>
              <a:t>Vekst</a:t>
            </a:r>
            <a:r>
              <a:rPr lang="en-US" sz="2800" dirty="0">
                <a:latin typeface="Times New Roman"/>
                <a:cs typeface="Times New Roman"/>
              </a:rPr>
              <a:t>-scenario</a:t>
            </a:r>
          </a:p>
          <a:p>
            <a:pPr lvl="1"/>
            <a:r>
              <a:rPr lang="en-US" sz="2400" dirty="0" err="1">
                <a:latin typeface="Times New Roman"/>
                <a:cs typeface="Times New Roman"/>
              </a:rPr>
              <a:t>Få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økonomer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768" y="3583543"/>
            <a:ext cx="3818710" cy="25426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1147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Økonomiske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utfordringer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Times New Roman"/>
                <a:cs typeface="Times New Roman"/>
              </a:rPr>
              <a:t>Redusert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utenrikshandel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Reduksjon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overfor</a:t>
            </a:r>
            <a:r>
              <a:rPr lang="en-US" dirty="0">
                <a:latin typeface="Times New Roman"/>
                <a:cs typeface="Times New Roman"/>
              </a:rPr>
              <a:t> EU</a:t>
            </a:r>
          </a:p>
          <a:p>
            <a:pPr lvl="1"/>
            <a:r>
              <a:rPr lang="en-US" dirty="0" err="1">
                <a:latin typeface="Times New Roman"/>
                <a:cs typeface="Times New Roman"/>
              </a:rPr>
              <a:t>Økning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overfor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tidligere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kolonier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Reduserte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utenlandsinvesteringer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Londons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finansielle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tyngde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truet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Økte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transaksjonskostnader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Redusert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økonomisk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vekst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Økt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arbeidsledighet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8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latin typeface="Times New Roman"/>
                <a:cs typeface="Times New Roman"/>
              </a:rPr>
              <a:t>Foreløpige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cs typeface="Times New Roman"/>
              </a:rPr>
              <a:t>avtaler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I </a:t>
            </a:r>
            <a:r>
              <a:rPr lang="en-US" sz="2800" dirty="0" err="1">
                <a:latin typeface="Times New Roman"/>
                <a:cs typeface="Times New Roman"/>
              </a:rPr>
              <a:t>løpet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av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januar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fremforhandlet</a:t>
            </a:r>
            <a:r>
              <a:rPr lang="en-US" sz="2800" dirty="0">
                <a:latin typeface="Times New Roman"/>
                <a:cs typeface="Times New Roman"/>
              </a:rPr>
              <a:t> UK </a:t>
            </a:r>
            <a:r>
              <a:rPr lang="en-US" sz="2800" dirty="0" err="1">
                <a:latin typeface="Times New Roman"/>
                <a:cs typeface="Times New Roman"/>
              </a:rPr>
              <a:t>avtaler</a:t>
            </a:r>
            <a:r>
              <a:rPr lang="en-US" sz="2800" dirty="0">
                <a:latin typeface="Times New Roman"/>
                <a:cs typeface="Times New Roman"/>
              </a:rPr>
              <a:t> med EU, EFTA </a:t>
            </a:r>
            <a:r>
              <a:rPr lang="en-US" sz="2800" dirty="0" err="1">
                <a:latin typeface="Times New Roman"/>
                <a:cs typeface="Times New Roman"/>
              </a:rPr>
              <a:t>og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andre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handelspartnere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I </a:t>
            </a:r>
            <a:r>
              <a:rPr lang="en-US" sz="2800" dirty="0" err="1">
                <a:latin typeface="Times New Roman"/>
                <a:cs typeface="Times New Roman"/>
              </a:rPr>
              <a:t>hovedsak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innebærer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dette</a:t>
            </a:r>
            <a:r>
              <a:rPr lang="en-US" sz="2800" dirty="0">
                <a:latin typeface="Times New Roman"/>
                <a:cs typeface="Times New Roman"/>
              </a:rPr>
              <a:t> at </a:t>
            </a:r>
            <a:r>
              <a:rPr lang="en-US" sz="2800" dirty="0" err="1">
                <a:latin typeface="Times New Roman"/>
                <a:cs typeface="Times New Roman"/>
              </a:rPr>
              <a:t>dagens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ordninger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opprettholdes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til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og</a:t>
            </a:r>
            <a:r>
              <a:rPr lang="en-US" sz="2800" dirty="0">
                <a:latin typeface="Times New Roman"/>
                <a:cs typeface="Times New Roman"/>
              </a:rPr>
              <a:t> med 31.12.2020, </a:t>
            </a:r>
            <a:r>
              <a:rPr lang="en-US" sz="2800" dirty="0" err="1">
                <a:latin typeface="Times New Roman"/>
                <a:cs typeface="Times New Roman"/>
              </a:rPr>
              <a:t>når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ferdigforhandlede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avtaler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foreligger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  <a:p>
            <a:r>
              <a:rPr lang="en-US" sz="2800" dirty="0">
                <a:latin typeface="Times New Roman"/>
                <a:cs typeface="Times New Roman"/>
              </a:rPr>
              <a:t>I </a:t>
            </a:r>
            <a:r>
              <a:rPr lang="en-US" sz="2800" dirty="0" err="1">
                <a:latin typeface="Times New Roman"/>
                <a:cs typeface="Times New Roman"/>
              </a:rPr>
              <a:t>realiteten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vil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det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trolig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bli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mindre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endringer</a:t>
            </a:r>
            <a:r>
              <a:rPr lang="en-US" sz="2800" dirty="0">
                <a:latin typeface="Times New Roman"/>
                <a:cs typeface="Times New Roman"/>
              </a:rPr>
              <a:t> for </a:t>
            </a:r>
            <a:r>
              <a:rPr lang="en-US" sz="2800" dirty="0" err="1">
                <a:latin typeface="Times New Roman"/>
                <a:cs typeface="Times New Roman"/>
              </a:rPr>
              <a:t>Norge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enn</a:t>
            </a:r>
            <a:r>
              <a:rPr lang="en-US" sz="2800" dirty="0">
                <a:latin typeface="Times New Roman"/>
                <a:cs typeface="Times New Roman"/>
              </a:rPr>
              <a:t> for EU land</a:t>
            </a:r>
          </a:p>
        </p:txBody>
      </p:sp>
      <p:pic>
        <p:nvPicPr>
          <p:cNvPr id="4" name="Picture 5" descr="nhh_logo_2f_positiv_g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96" y="113464"/>
            <a:ext cx="6826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4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586</Words>
  <Application>Microsoft Office PowerPoint</Application>
  <PresentationFormat>Skjermfremvisning (4:3)</PresentationFormat>
  <Paragraphs>143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PowerPoint-presentasjon</vt:lpstr>
      <vt:lpstr>Folkeavsteming 23.06.2016</vt:lpstr>
      <vt:lpstr>Hvorfor Brexit?</vt:lpstr>
      <vt:lpstr>Spillet</vt:lpstr>
      <vt:lpstr>Parlamentsvalg 12.12.2019</vt:lpstr>
      <vt:lpstr>Endelige vedtak</vt:lpstr>
      <vt:lpstr>Hva vil skje med økonomien?</vt:lpstr>
      <vt:lpstr>Økonomiske utfordringer</vt:lpstr>
      <vt:lpstr>Foreløpige avtaler</vt:lpstr>
      <vt:lpstr>Hva vil skje med økonomien?</vt:lpstr>
      <vt:lpstr>Hva skjedde etter  folkeavstemning i 2016</vt:lpstr>
      <vt:lpstr>Hva skjedde?</vt:lpstr>
      <vt:lpstr>Arbeidsledighet UK</vt:lpstr>
      <vt:lpstr>Nyeste arbeidsledighetstall</vt:lpstr>
      <vt:lpstr>Børsutvikling frem til nå</vt:lpstr>
      <vt:lpstr>Valutakurser frem til nå</vt:lpstr>
      <vt:lpstr>Konklusjoner</vt:lpstr>
    </vt:vector>
  </TitlesOfParts>
  <Company>Norges Handelshøyskole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</dc:title>
  <dc:creator>Ola Grytten</dc:creator>
  <cp:lastModifiedBy>Geirmund Mæland</cp:lastModifiedBy>
  <cp:revision>26</cp:revision>
  <dcterms:created xsi:type="dcterms:W3CDTF">2020-03-06T09:53:59Z</dcterms:created>
  <dcterms:modified xsi:type="dcterms:W3CDTF">2020-03-12T11:32:51Z</dcterms:modified>
</cp:coreProperties>
</file>